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1"/>
  </p:notesMasterIdLst>
  <p:sldIdLst>
    <p:sldId id="256" r:id="rId3"/>
    <p:sldId id="272" r:id="rId4"/>
    <p:sldId id="257" r:id="rId5"/>
    <p:sldId id="258" r:id="rId6"/>
    <p:sldId id="275" r:id="rId7"/>
    <p:sldId id="268" r:id="rId8"/>
    <p:sldId id="276" r:id="rId9"/>
    <p:sldId id="266" r:id="rId10"/>
  </p:sldIdLst>
  <p:sldSz cx="12192000" cy="6858000"/>
  <p:notesSz cx="6797675" cy="9929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jqQFPOU7Jxgi+AM8kvOnCW3fAk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2EE14-9568-4443-B6EB-B13B27659012}" v="14" dt="2024-07-11T12:40:38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23" Type="http://customschemas.google.com/relationships/presentationmetadata" Target="metadata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Zatti" userId="ecbbc40e-bb8a-4c40-92c7-794be00595a5" providerId="ADAL" clId="{6F02EE14-9568-4443-B6EB-B13B27659012}"/>
    <pc:docChg chg="undo custSel modSld">
      <pc:chgData name="Francesco Zatti" userId="ecbbc40e-bb8a-4c40-92c7-794be00595a5" providerId="ADAL" clId="{6F02EE14-9568-4443-B6EB-B13B27659012}" dt="2024-07-22T15:56:08.507" v="44" actId="20577"/>
      <pc:docMkLst>
        <pc:docMk/>
      </pc:docMkLst>
      <pc:sldChg chg="addSp modSp mod">
        <pc:chgData name="Francesco Zatti" userId="ecbbc40e-bb8a-4c40-92c7-794be00595a5" providerId="ADAL" clId="{6F02EE14-9568-4443-B6EB-B13B27659012}" dt="2024-07-11T12:38:48.924" v="4" actId="1076"/>
        <pc:sldMkLst>
          <pc:docMk/>
          <pc:sldMk cId="0" sldId="256"/>
        </pc:sldMkLst>
        <pc:picChg chg="add mod">
          <ac:chgData name="Francesco Zatti" userId="ecbbc40e-bb8a-4c40-92c7-794be00595a5" providerId="ADAL" clId="{6F02EE14-9568-4443-B6EB-B13B27659012}" dt="2024-07-11T12:38:48.924" v="4" actId="1076"/>
          <ac:picMkLst>
            <pc:docMk/>
            <pc:sldMk cId="0" sldId="256"/>
            <ac:picMk id="4" creationId="{09F6F2BF-FBD0-EF39-6934-2AB26FD6F3F8}"/>
          </ac:picMkLst>
        </pc:picChg>
      </pc:sldChg>
      <pc:sldChg chg="addSp delSp modSp mod">
        <pc:chgData name="Francesco Zatti" userId="ecbbc40e-bb8a-4c40-92c7-794be00595a5" providerId="ADAL" clId="{6F02EE14-9568-4443-B6EB-B13B27659012}" dt="2024-07-11T12:40:33.923" v="26"/>
        <pc:sldMkLst>
          <pc:docMk/>
          <pc:sldMk cId="0" sldId="257"/>
        </pc:sldMkLst>
        <pc:picChg chg="add del mod">
          <ac:chgData name="Francesco Zatti" userId="ecbbc40e-bb8a-4c40-92c7-794be00595a5" providerId="ADAL" clId="{6F02EE14-9568-4443-B6EB-B13B27659012}" dt="2024-07-11T12:40:33.416" v="25" actId="478"/>
          <ac:picMkLst>
            <pc:docMk/>
            <pc:sldMk cId="0" sldId="257"/>
            <ac:picMk id="3" creationId="{F7AFB595-084F-612E-8744-7F29CCD165D1}"/>
          </ac:picMkLst>
        </pc:picChg>
        <pc:picChg chg="add mod">
          <ac:chgData name="Francesco Zatti" userId="ecbbc40e-bb8a-4c40-92c7-794be00595a5" providerId="ADAL" clId="{6F02EE14-9568-4443-B6EB-B13B27659012}" dt="2024-07-11T12:40:33.923" v="26"/>
          <ac:picMkLst>
            <pc:docMk/>
            <pc:sldMk cId="0" sldId="257"/>
            <ac:picMk id="4" creationId="{F043C0C9-046A-1EC5-D391-E2C019909745}"/>
          </ac:picMkLst>
        </pc:picChg>
      </pc:sldChg>
      <pc:sldChg chg="addSp delSp modSp mod">
        <pc:chgData name="Francesco Zatti" userId="ecbbc40e-bb8a-4c40-92c7-794be00595a5" providerId="ADAL" clId="{6F02EE14-9568-4443-B6EB-B13B27659012}" dt="2024-07-11T12:40:30.458" v="24"/>
        <pc:sldMkLst>
          <pc:docMk/>
          <pc:sldMk cId="0" sldId="258"/>
        </pc:sldMkLst>
        <pc:picChg chg="add del mod">
          <ac:chgData name="Francesco Zatti" userId="ecbbc40e-bb8a-4c40-92c7-794be00595a5" providerId="ADAL" clId="{6F02EE14-9568-4443-B6EB-B13B27659012}" dt="2024-07-11T12:40:30.070" v="23" actId="478"/>
          <ac:picMkLst>
            <pc:docMk/>
            <pc:sldMk cId="0" sldId="258"/>
            <ac:picMk id="3" creationId="{4B8A623D-9C02-86A2-713D-8AA02C8584A9}"/>
          </ac:picMkLst>
        </pc:picChg>
        <pc:picChg chg="add mod">
          <ac:chgData name="Francesco Zatti" userId="ecbbc40e-bb8a-4c40-92c7-794be00595a5" providerId="ADAL" clId="{6F02EE14-9568-4443-B6EB-B13B27659012}" dt="2024-07-11T12:40:30.458" v="24"/>
          <ac:picMkLst>
            <pc:docMk/>
            <pc:sldMk cId="0" sldId="258"/>
            <ac:picMk id="4" creationId="{59DD7313-4F11-399F-1628-266EBAC2FAB9}"/>
          </ac:picMkLst>
        </pc:picChg>
      </pc:sldChg>
      <pc:sldChg chg="addSp modSp mod">
        <pc:chgData name="Francesco Zatti" userId="ecbbc40e-bb8a-4c40-92c7-794be00595a5" providerId="ADAL" clId="{6F02EE14-9568-4443-B6EB-B13B27659012}" dt="2024-07-22T15:56:08.507" v="44" actId="20577"/>
        <pc:sldMkLst>
          <pc:docMk/>
          <pc:sldMk cId="0" sldId="266"/>
        </pc:sldMkLst>
        <pc:spChg chg="mod">
          <ac:chgData name="Francesco Zatti" userId="ecbbc40e-bb8a-4c40-92c7-794be00595a5" providerId="ADAL" clId="{6F02EE14-9568-4443-B6EB-B13B27659012}" dt="2024-07-22T15:56:08.507" v="44" actId="20577"/>
          <ac:spMkLst>
            <pc:docMk/>
            <pc:sldMk cId="0" sldId="266"/>
            <ac:spMk id="160" creationId="{00000000-0000-0000-0000-000000000000}"/>
          </ac:spMkLst>
        </pc:spChg>
        <pc:picChg chg="add mod">
          <ac:chgData name="Francesco Zatti" userId="ecbbc40e-bb8a-4c40-92c7-794be00595a5" providerId="ADAL" clId="{6F02EE14-9568-4443-B6EB-B13B27659012}" dt="2024-07-11T12:40:04.008" v="16" actId="1076"/>
          <ac:picMkLst>
            <pc:docMk/>
            <pc:sldMk cId="0" sldId="266"/>
            <ac:picMk id="3" creationId="{E4ED2612-7BA3-DF15-22A3-DD2E7F110F15}"/>
          </ac:picMkLst>
        </pc:picChg>
      </pc:sldChg>
      <pc:sldChg chg="addSp delSp modSp mod">
        <pc:chgData name="Francesco Zatti" userId="ecbbc40e-bb8a-4c40-92c7-794be00595a5" providerId="ADAL" clId="{6F02EE14-9568-4443-B6EB-B13B27659012}" dt="2024-07-11T12:40:22.714" v="20"/>
        <pc:sldMkLst>
          <pc:docMk/>
          <pc:sldMk cId="0" sldId="268"/>
        </pc:sldMkLst>
        <pc:picChg chg="add del mod">
          <ac:chgData name="Francesco Zatti" userId="ecbbc40e-bb8a-4c40-92c7-794be00595a5" providerId="ADAL" clId="{6F02EE14-9568-4443-B6EB-B13B27659012}" dt="2024-07-11T12:40:22.016" v="19" actId="478"/>
          <ac:picMkLst>
            <pc:docMk/>
            <pc:sldMk cId="0" sldId="268"/>
            <ac:picMk id="3" creationId="{83B1DAB7-B409-7FE9-FF72-FF3BE1890608}"/>
          </ac:picMkLst>
        </pc:picChg>
        <pc:picChg chg="add mod">
          <ac:chgData name="Francesco Zatti" userId="ecbbc40e-bb8a-4c40-92c7-794be00595a5" providerId="ADAL" clId="{6F02EE14-9568-4443-B6EB-B13B27659012}" dt="2024-07-11T12:40:22.714" v="20"/>
          <ac:picMkLst>
            <pc:docMk/>
            <pc:sldMk cId="0" sldId="268"/>
            <ac:picMk id="4" creationId="{872A4C0E-B0F3-DECC-DE1E-816162A7E5BE}"/>
          </ac:picMkLst>
        </pc:picChg>
      </pc:sldChg>
      <pc:sldChg chg="addSp delSp modSp mod">
        <pc:chgData name="Francesco Zatti" userId="ecbbc40e-bb8a-4c40-92c7-794be00595a5" providerId="ADAL" clId="{6F02EE14-9568-4443-B6EB-B13B27659012}" dt="2024-07-11T12:40:38.448" v="28"/>
        <pc:sldMkLst>
          <pc:docMk/>
          <pc:sldMk cId="452127340" sldId="272"/>
        </pc:sldMkLst>
        <pc:picChg chg="add del mod">
          <ac:chgData name="Francesco Zatti" userId="ecbbc40e-bb8a-4c40-92c7-794be00595a5" providerId="ADAL" clId="{6F02EE14-9568-4443-B6EB-B13B27659012}" dt="2024-07-11T12:40:37.895" v="27" actId="478"/>
          <ac:picMkLst>
            <pc:docMk/>
            <pc:sldMk cId="452127340" sldId="272"/>
            <ac:picMk id="3" creationId="{1B876CB5-873A-E5AC-18A8-6AAA69178D48}"/>
          </ac:picMkLst>
        </pc:picChg>
        <pc:picChg chg="add mod">
          <ac:chgData name="Francesco Zatti" userId="ecbbc40e-bb8a-4c40-92c7-794be00595a5" providerId="ADAL" clId="{6F02EE14-9568-4443-B6EB-B13B27659012}" dt="2024-07-11T12:40:38.448" v="28"/>
          <ac:picMkLst>
            <pc:docMk/>
            <pc:sldMk cId="452127340" sldId="272"/>
            <ac:picMk id="4" creationId="{00A49EFD-96F4-2307-ADAC-F5E5E90C0570}"/>
          </ac:picMkLst>
        </pc:picChg>
      </pc:sldChg>
      <pc:sldChg chg="addSp delSp modSp mod">
        <pc:chgData name="Francesco Zatti" userId="ecbbc40e-bb8a-4c40-92c7-794be00595a5" providerId="ADAL" clId="{6F02EE14-9568-4443-B6EB-B13B27659012}" dt="2024-07-11T12:40:26.295" v="22"/>
        <pc:sldMkLst>
          <pc:docMk/>
          <pc:sldMk cId="4017978520" sldId="275"/>
        </pc:sldMkLst>
        <pc:picChg chg="add del mod">
          <ac:chgData name="Francesco Zatti" userId="ecbbc40e-bb8a-4c40-92c7-794be00595a5" providerId="ADAL" clId="{6F02EE14-9568-4443-B6EB-B13B27659012}" dt="2024-07-11T12:40:25.724" v="21" actId="478"/>
          <ac:picMkLst>
            <pc:docMk/>
            <pc:sldMk cId="4017978520" sldId="275"/>
            <ac:picMk id="3" creationId="{3AA6854F-7FCB-C625-AE77-531C1426F0B0}"/>
          </ac:picMkLst>
        </pc:picChg>
        <pc:picChg chg="add mod">
          <ac:chgData name="Francesco Zatti" userId="ecbbc40e-bb8a-4c40-92c7-794be00595a5" providerId="ADAL" clId="{6F02EE14-9568-4443-B6EB-B13B27659012}" dt="2024-07-11T12:40:26.295" v="22"/>
          <ac:picMkLst>
            <pc:docMk/>
            <pc:sldMk cId="4017978520" sldId="275"/>
            <ac:picMk id="4" creationId="{3DBDACFE-BDA1-45E3-83AD-C5B9901A6F4A}"/>
          </ac:picMkLst>
        </pc:picChg>
      </pc:sldChg>
      <pc:sldChg chg="addSp delSp modSp mod">
        <pc:chgData name="Francesco Zatti" userId="ecbbc40e-bb8a-4c40-92c7-794be00595a5" providerId="ADAL" clId="{6F02EE14-9568-4443-B6EB-B13B27659012}" dt="2024-07-18T06:51:09.308" v="43" actId="20577"/>
        <pc:sldMkLst>
          <pc:docMk/>
          <pc:sldMk cId="2116277800" sldId="276"/>
        </pc:sldMkLst>
        <pc:spChg chg="mod">
          <ac:chgData name="Francesco Zatti" userId="ecbbc40e-bb8a-4c40-92c7-794be00595a5" providerId="ADAL" clId="{6F02EE14-9568-4443-B6EB-B13B27659012}" dt="2024-07-18T06:51:09.308" v="43" actId="20577"/>
          <ac:spMkLst>
            <pc:docMk/>
            <pc:sldMk cId="2116277800" sldId="276"/>
            <ac:spMk id="172" creationId="{00000000-0000-0000-0000-000000000000}"/>
          </ac:spMkLst>
        </pc:spChg>
        <pc:picChg chg="add del mod">
          <ac:chgData name="Francesco Zatti" userId="ecbbc40e-bb8a-4c40-92c7-794be00595a5" providerId="ADAL" clId="{6F02EE14-9568-4443-B6EB-B13B27659012}" dt="2024-07-11T12:40:16.110" v="17" actId="478"/>
          <ac:picMkLst>
            <pc:docMk/>
            <pc:sldMk cId="2116277800" sldId="276"/>
            <ac:picMk id="3" creationId="{3AB2AA58-F4C6-F9C8-4EFA-5D564350C0AA}"/>
          </ac:picMkLst>
        </pc:picChg>
        <pc:picChg chg="add mod">
          <ac:chgData name="Francesco Zatti" userId="ecbbc40e-bb8a-4c40-92c7-794be00595a5" providerId="ADAL" clId="{6F02EE14-9568-4443-B6EB-B13B27659012}" dt="2024-07-11T12:40:16.582" v="18"/>
          <ac:picMkLst>
            <pc:docMk/>
            <pc:sldMk cId="2116277800" sldId="276"/>
            <ac:picMk id="4" creationId="{8CD561E8-A29C-969D-D62B-352F8CF1DE9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725"/>
            <a:ext cx="4532000" cy="3723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4010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684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8733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 txBox="1">
            <a:spLocks noGrp="1"/>
          </p:cNvSpPr>
          <p:nvPr>
            <p:ph type="body" idx="1"/>
          </p:nvPr>
        </p:nvSpPr>
        <p:spPr>
          <a:xfrm>
            <a:off x="679750" y="4716650"/>
            <a:ext cx="5438125" cy="44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 rot="10800000" flipH="1">
            <a:off x="0" y="-478"/>
            <a:ext cx="6754318" cy="6858478"/>
          </a:xfrm>
          <a:custGeom>
            <a:avLst/>
            <a:gdLst/>
            <a:ahLst/>
            <a:cxnLst/>
            <a:rect l="l" t="t" r="r" b="b"/>
            <a:pathLst>
              <a:path w="6754318" h="6858478" extrusionOk="0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rgbClr val="262626">
              <a:alpha val="6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 rot="10800000" flipH="1">
            <a:off x="1" y="-478"/>
            <a:ext cx="5953780" cy="6858478"/>
          </a:xfrm>
          <a:custGeom>
            <a:avLst/>
            <a:gdLst/>
            <a:ahLst/>
            <a:cxnLst/>
            <a:rect l="l" t="t" r="r" b="b"/>
            <a:pathLst>
              <a:path w="5953780" h="6858478" extrusionOk="0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>
            <a:spLocks noGrp="1"/>
          </p:cNvSpPr>
          <p:nvPr>
            <p:ph type="ctrTitle"/>
          </p:nvPr>
        </p:nvSpPr>
        <p:spPr>
          <a:xfrm>
            <a:off x="472550" y="1033004"/>
            <a:ext cx="5008679" cy="1203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</a:pPr>
            <a:r>
              <a:rPr lang="it-IT" sz="5400" b="1" dirty="0"/>
              <a:t>Presentazione Progetto</a:t>
            </a:r>
            <a:endParaRPr sz="5400" dirty="0"/>
          </a:p>
        </p:txBody>
      </p:sp>
      <p:sp>
        <p:nvSpPr>
          <p:cNvPr id="100" name="Google Shape;100;p1"/>
          <p:cNvSpPr txBox="1">
            <a:spLocks noGrp="1"/>
          </p:cNvSpPr>
          <p:nvPr>
            <p:ph type="subTitle" idx="1"/>
          </p:nvPr>
        </p:nvSpPr>
        <p:spPr>
          <a:xfrm>
            <a:off x="0" y="1976200"/>
            <a:ext cx="4317907" cy="4116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lang="it-IT"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lang="it-IT"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lang="it-IT"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r>
              <a:rPr lang="it-IT" sz="1600" dirty="0">
                <a:highlight>
                  <a:srgbClr val="FFFF00"/>
                </a:highlight>
              </a:rPr>
              <a:t> </a:t>
            </a:r>
            <a:endParaRPr dirty="0">
              <a:highlight>
                <a:srgbClr val="FFFF00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lang="it-IT"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lang="it-IT"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lang="it-IT"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sz="1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</a:pPr>
            <a:endParaRPr dirty="0"/>
          </a:p>
        </p:txBody>
      </p:sp>
      <p:pic>
        <p:nvPicPr>
          <p:cNvPr id="3" name="Immagine 2" descr="Immagine che contiene Carattere, simbolo, Elementi grafici, logo&#10;&#10;Descrizione generata automaticamente">
            <a:extLst>
              <a:ext uri="{FF2B5EF4-FFF2-40B4-BE49-F238E27FC236}">
                <a16:creationId xmlns:a16="http://schemas.microsoft.com/office/drawing/2014/main" id="{72884467-0CF9-444A-DEBE-F624BBABB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5548" y="127180"/>
            <a:ext cx="3887400" cy="3168000"/>
          </a:xfrm>
          <a:prstGeom prst="rect">
            <a:avLst/>
          </a:prstGeom>
        </p:spPr>
      </p:pic>
      <p:pic>
        <p:nvPicPr>
          <p:cNvPr id="4" name="Immagine 3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09F6F2BF-FBD0-EF39-6934-2AB26FD6F3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8221" y="3295180"/>
            <a:ext cx="5290481" cy="10620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>
            <a:spLocks noGrp="1"/>
          </p:cNvSpPr>
          <p:nvPr>
            <p:ph type="body" idx="1"/>
          </p:nvPr>
        </p:nvSpPr>
        <p:spPr>
          <a:xfrm>
            <a:off x="838200" y="205535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 dirty="0"/>
              <a:t>Problemi rilevati sulla rete di distribuzione del ricambio.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b="1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dirty="0"/>
              <a:t>La garanzia in tutta la filiera è di soli 12 mesi mentre la garanzia che dobbiamo prestare al consumatore è di 24 mesi.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dirty="0"/>
              <a:t>Il ripristino del difetto in garanzia è un lavoro che comporta un danno economico per il professionista (mano d’opera e ricambio).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dirty="0"/>
              <a:t>Gestione del guasto farraginosa anche a causa delle regole (non poche e non sempre chiare) che regolano il diritto alla garanzie legale di conformità.</a:t>
            </a:r>
          </a:p>
        </p:txBody>
      </p:sp>
      <p:pic>
        <p:nvPicPr>
          <p:cNvPr id="2" name="Immagine 1" descr="Immagine che contiene Carattere, simbolo, Elementi grafici, logo&#10;&#10;Descrizione generata automaticamente">
            <a:extLst>
              <a:ext uri="{FF2B5EF4-FFF2-40B4-BE49-F238E27FC236}">
                <a16:creationId xmlns:a16="http://schemas.microsoft.com/office/drawing/2014/main" id="{DD484033-360A-2E94-19A5-920D76CEC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913" y="146636"/>
            <a:ext cx="2120400" cy="1728000"/>
          </a:xfrm>
          <a:prstGeom prst="rect">
            <a:avLst/>
          </a:prstGeom>
        </p:spPr>
      </p:pic>
      <p:pic>
        <p:nvPicPr>
          <p:cNvPr id="4" name="Immagine 3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00A49EFD-96F4-2307-ADAC-F5E5E90C05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87" y="181237"/>
            <a:ext cx="2581145" cy="51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12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>
            <a:spLocks noGrp="1"/>
          </p:cNvSpPr>
          <p:nvPr>
            <p:ph type="body" idx="1"/>
          </p:nvPr>
        </p:nvSpPr>
        <p:spPr>
          <a:xfrm>
            <a:off x="838200" y="175055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b="1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b="1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dirty="0"/>
              <a:t>I quattro obiettivi che il progetto sta realizzando.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dirty="0"/>
          </a:p>
          <a:p>
            <a:pPr marL="51435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arenR"/>
            </a:pPr>
            <a:r>
              <a:rPr lang="it-IT" dirty="0"/>
              <a:t>Creare una </a:t>
            </a:r>
            <a:r>
              <a:rPr lang="it-IT" b="1" dirty="0"/>
              <a:t>garanzia di rete </a:t>
            </a:r>
            <a:r>
              <a:rPr lang="it-IT" dirty="0"/>
              <a:t>dedicata alla filiera distributiva del ricambio.</a:t>
            </a:r>
          </a:p>
          <a:p>
            <a:pPr marL="51435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arenR"/>
            </a:pPr>
            <a:endParaRPr lang="it-IT" dirty="0"/>
          </a:p>
          <a:p>
            <a:pPr marL="51435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arenR"/>
            </a:pPr>
            <a:r>
              <a:rPr lang="it-IT" dirty="0"/>
              <a:t>Risolvere il problema (irrisolvibile) della </a:t>
            </a:r>
            <a:r>
              <a:rPr lang="it-IT" b="1" dirty="0"/>
              <a:t>garanzia legale nei rapporti BtoB</a:t>
            </a:r>
            <a:r>
              <a:rPr lang="it-IT" dirty="0"/>
              <a:t>.</a:t>
            </a:r>
          </a:p>
          <a:p>
            <a:pPr marL="51435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arenR"/>
            </a:pPr>
            <a:endParaRPr lang="it-IT" dirty="0"/>
          </a:p>
          <a:p>
            <a:pPr marL="51435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AutoNum type="arabicParenR"/>
            </a:pPr>
            <a:r>
              <a:rPr lang="it-IT" dirty="0"/>
              <a:t>Puntare su un servizio di </a:t>
            </a:r>
            <a:r>
              <a:rPr lang="it-IT" b="1" dirty="0"/>
              <a:t>assistenza più efficiente di quello offerto dalla rete ufficiale</a:t>
            </a:r>
            <a:r>
              <a:rPr lang="it-IT" dirty="0"/>
              <a:t>. </a:t>
            </a:r>
            <a:endParaRPr dirty="0"/>
          </a:p>
        </p:txBody>
      </p:sp>
      <p:pic>
        <p:nvPicPr>
          <p:cNvPr id="2" name="Immagine 1" descr="Immagine che contiene Carattere, simbolo, Elementi grafici, logo&#10;&#10;Descrizione generata automaticamente">
            <a:extLst>
              <a:ext uri="{FF2B5EF4-FFF2-40B4-BE49-F238E27FC236}">
                <a16:creationId xmlns:a16="http://schemas.microsoft.com/office/drawing/2014/main" id="{3045378E-0D25-B4DF-DBD3-121EC0E77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913" y="146636"/>
            <a:ext cx="2120400" cy="1728000"/>
          </a:xfrm>
          <a:prstGeom prst="rect">
            <a:avLst/>
          </a:prstGeom>
        </p:spPr>
      </p:pic>
      <p:pic>
        <p:nvPicPr>
          <p:cNvPr id="4" name="Immagine 3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F043C0C9-046A-1EC5-D391-E2C0199097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87" y="181237"/>
            <a:ext cx="2581145" cy="518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>
            <a:spLocks noGrp="1"/>
          </p:cNvSpPr>
          <p:nvPr>
            <p:ph type="body" idx="1"/>
          </p:nvPr>
        </p:nvSpPr>
        <p:spPr>
          <a:xfrm>
            <a:off x="838200" y="1839044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4600" b="1" dirty="0"/>
              <a:t>Problemi dati dall’applicazione delle norme.</a:t>
            </a:r>
            <a:endParaRPr sz="4600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sz="3400" b="1" u="sng" dirty="0"/>
              <a:t>Norme in materia di garanzia:</a:t>
            </a:r>
            <a:endParaRPr sz="3400" u="sng"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b="1" dirty="0"/>
              <a:t>Lavorazioni</a:t>
            </a:r>
            <a:r>
              <a:rPr lang="it-IT" dirty="0"/>
              <a:t>: 12 mesi di garanzia ex artt. 2.224 e ss. Codice civile;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b="1" dirty="0"/>
              <a:t>Sostituzione ricambio nuovo</a:t>
            </a:r>
            <a:r>
              <a:rPr lang="it-IT" dirty="0"/>
              <a:t>: 24 mesi di garanzia ex artt. 128 e ss. Codice del consumo;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b="1" dirty="0"/>
              <a:t>Sostituzione ricambio usato</a:t>
            </a:r>
            <a:r>
              <a:rPr lang="it-IT" dirty="0"/>
              <a:t>: 24 mesi di garanzia ex artt. 128 e ss. Codice del consumo;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b="1" dirty="0"/>
              <a:t>Sostituzione ricambio nuovo o usato fornito dal cliente</a:t>
            </a:r>
            <a:r>
              <a:rPr lang="it-IT" dirty="0"/>
              <a:t>: 12 mesi di garanzia ex artt. 2.224 e ss. Codice civile;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b="1" dirty="0"/>
              <a:t>Su tutte le lavorazioni </a:t>
            </a:r>
            <a:r>
              <a:rPr lang="it-IT" dirty="0"/>
              <a:t>l’officina è tenuta a prestare una garanzia aggiuntiva per danno da prodotto difettoso ex art. 114 del Codice del consumo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b="1" dirty="0"/>
              <a:t>Lavorazioni nel rapporto </a:t>
            </a:r>
            <a:r>
              <a:rPr lang="it-IT" b="1" dirty="0" err="1"/>
              <a:t>B</a:t>
            </a:r>
            <a:r>
              <a:rPr lang="it-IT" sz="2300" b="1" dirty="0" err="1"/>
              <a:t>to</a:t>
            </a:r>
            <a:r>
              <a:rPr lang="it-IT" b="1" dirty="0" err="1"/>
              <a:t>B</a:t>
            </a:r>
            <a:r>
              <a:rPr lang="it-IT" dirty="0"/>
              <a:t>: 12 mesi di garanzia ex artt. 2.224 e ss. Codice civile;</a:t>
            </a:r>
            <a:endParaRPr dirty="0"/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u="sng" dirty="0"/>
              <a:t>Il ticket +GARANZIA può essere attivato su ciascuna di queste lavorazioni!</a:t>
            </a:r>
            <a:endParaRPr u="sng" dirty="0"/>
          </a:p>
        </p:txBody>
      </p:sp>
      <p:pic>
        <p:nvPicPr>
          <p:cNvPr id="2" name="Immagine 1" descr="Immagine che contiene Carattere, simbolo, Elementi grafici, logo&#10;&#10;Descrizione generata automaticamente">
            <a:extLst>
              <a:ext uri="{FF2B5EF4-FFF2-40B4-BE49-F238E27FC236}">
                <a16:creationId xmlns:a16="http://schemas.microsoft.com/office/drawing/2014/main" id="{7E04AE26-5AD0-E10E-DC8B-1CE2AD6C4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913" y="146636"/>
            <a:ext cx="2120400" cy="1728000"/>
          </a:xfrm>
          <a:prstGeom prst="rect">
            <a:avLst/>
          </a:prstGeom>
        </p:spPr>
      </p:pic>
      <p:pic>
        <p:nvPicPr>
          <p:cNvPr id="4" name="Immagine 3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59DD7313-4F11-399F-1628-266EBAC2FA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87" y="181237"/>
            <a:ext cx="2581145" cy="5181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177801" y="1641864"/>
            <a:ext cx="11853332" cy="50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b="1" dirty="0"/>
              <a:t>+GARANZIA: Come funziona?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sz="1600" b="1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sz="1100" b="1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sz="2000" dirty="0"/>
              <a:t>1)Alla vendita del ricambio, il ricambista attiva il processo (solo sul singolo ricambio ad eccezione dei kit) inserendo targa e codice prodotto sull’</a:t>
            </a:r>
            <a:r>
              <a:rPr lang="it-IT" sz="2000" b="1" dirty="0"/>
              <a:t> </a:t>
            </a:r>
            <a:r>
              <a:rPr lang="it-IT" sz="2000" dirty="0"/>
              <a:t>APP +GARANZIA o sul portale.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it-IT" sz="1000" dirty="0"/>
          </a:p>
          <a:p>
            <a:pPr marL="0" indent="0" algn="just">
              <a:spcBef>
                <a:spcPts val="0"/>
              </a:spcBef>
              <a:buSzPts val="2800"/>
              <a:buNone/>
            </a:pPr>
            <a:r>
              <a:rPr lang="it-IT" sz="2000" dirty="0"/>
              <a:t>2)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caso di guasto, l’officina</a:t>
            </a: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 ha effettuato la prima lavorazione, o il ricambista che ha venduto la componente, possono aprire il sinistro con una comunicazione telefonica attraverso il numero dedicato messo a disposizione da For Dealer o attraverso e-mail.</a:t>
            </a:r>
          </a:p>
          <a:p>
            <a:pPr marL="0" indent="0" algn="just">
              <a:spcBef>
                <a:spcPts val="0"/>
              </a:spcBef>
              <a:buSzPts val="2800"/>
              <a:buNone/>
            </a:pPr>
            <a:endParaRPr lang="it-IT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SzPts val="2800"/>
              <a:buNone/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3)L’officina trasmette il preventivo di riparazione con gli importi contrattualmente previsti</a:t>
            </a:r>
          </a:p>
          <a:p>
            <a:pPr marL="0" indent="0" algn="just">
              <a:spcBef>
                <a:spcPts val="0"/>
              </a:spcBef>
              <a:buSzPts val="2800"/>
              <a:buNone/>
            </a:pPr>
            <a:endParaRPr lang="it-IT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SzPts val="2800"/>
              <a:buNone/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4)Per ogni preventivo For Dealer si riserva il diritto di richiede i documenti fiscali di acquisto e di montaggio del ricambio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I preventivi per i quali non saranno presentati i documenti fiscali suddetti, non saranno presi in carico.</a:t>
            </a:r>
          </a:p>
          <a:p>
            <a:pPr marL="0" indent="0" algn="just">
              <a:spcBef>
                <a:spcPts val="0"/>
              </a:spcBef>
              <a:buSzPts val="2800"/>
              <a:buNone/>
            </a:pP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SzPts val="2800"/>
              <a:buNone/>
            </a:pPr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5)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Dealer, verificata la regolarità del preventivo, autorizza l’intervento di riparazione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  <a:buSzPts val="2800"/>
              <a:buNone/>
            </a:pP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SzPts val="2800"/>
              <a:buNone/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6)L’officina procede alla lavorazione e al ripristino della conformità</a:t>
            </a:r>
          </a:p>
          <a:p>
            <a:pPr marL="0" indent="0" algn="just">
              <a:spcBef>
                <a:spcPts val="0"/>
              </a:spcBef>
              <a:buSzPts val="2800"/>
              <a:buNone/>
            </a:pPr>
            <a:endParaRPr lang="it-IT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SzPts val="2800"/>
              <a:buNone/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7)For Dealer effettua il pagamento afferente alla lavorazione di ripristino attraverso </a:t>
            </a:r>
            <a:r>
              <a:rPr lang="it-IT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bonifico a max 30 gg dalla ricezione della fattura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allo SDI dell’officina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e/o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del ricambista.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indent="-514350" algn="just">
              <a:spcBef>
                <a:spcPts val="0"/>
              </a:spcBef>
              <a:buSzPts val="2800"/>
              <a:buFont typeface="+mj-lt"/>
              <a:buAutoNum type="arabicPeriod"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Immagine 1" descr="Immagine che contiene Carattere, simbolo, Elementi grafici, logo&#10;&#10;Descrizione generata automaticamente">
            <a:extLst>
              <a:ext uri="{FF2B5EF4-FFF2-40B4-BE49-F238E27FC236}">
                <a16:creationId xmlns:a16="http://schemas.microsoft.com/office/drawing/2014/main" id="{206ED7D8-8869-7C1F-6403-B36FAE51E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913" y="146636"/>
            <a:ext cx="2120400" cy="1728000"/>
          </a:xfrm>
          <a:prstGeom prst="rect">
            <a:avLst/>
          </a:prstGeom>
        </p:spPr>
      </p:pic>
      <p:pic>
        <p:nvPicPr>
          <p:cNvPr id="4" name="Immagine 3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3DBDACFE-BDA1-45E3-83AD-C5B9901A6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87" y="181237"/>
            <a:ext cx="2581145" cy="51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7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body" idx="1"/>
          </p:nvPr>
        </p:nvSpPr>
        <p:spPr>
          <a:xfrm>
            <a:off x="838200" y="1907336"/>
            <a:ext cx="10515600" cy="4802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b="1" dirty="0"/>
              <a:t>Estratto «Regolamento +GARANZIA» e FAQ.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it-IT" sz="2000" b="1" dirty="0"/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/>
              <a:t>In caso di difetto in garanzia, la refusione delle spese di riparazione prevede il prezzo del ricambio/i e la mano d’opera così come da accordi contrattuali con la Committenza.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/>
              <a:t>A) Costi riconosciuti per la manodopera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/>
              <a:t>	• Nord Italia = € 42,00 + IVA (Piemonte, Valle d’Aosta, Lombardia, Liguria, Triveneto ed 		Emilia-Romagna)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/>
              <a:t>	• Centro Italia = € 39,00 + IVA (Toscana, Umbria, Lazio, Marche ed Abruzzo)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/>
              <a:t>	• Sud Italia e Isole = € 36,00 + IVA (Molise, Campania, Basilicata, Puglia, Calabria, Sicilia e 	Sardegna).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/>
              <a:t>B) Costo del ricambio con sconto MINIMO del 35% rispetto al listino o comunque, in assenza di listino, al costo di acquisto dell’officina.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dirty="0"/>
              <a:t>C) Nel più rigoroso rispetto di quanto stabilito dalle norme, non sono riconosciuti i costi relativi ai prodotti soggetti ad usura come, ad esempio, olio e liquidi salvo che non siano stati oggetto della riparazione .</a:t>
            </a: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it-IT" sz="2000" dirty="0"/>
          </a:p>
        </p:txBody>
      </p:sp>
      <p:pic>
        <p:nvPicPr>
          <p:cNvPr id="2" name="Immagine 1" descr="Immagine che contiene Carattere, simbolo, Elementi grafici, logo&#10;&#10;Descrizione generata automaticamente">
            <a:extLst>
              <a:ext uri="{FF2B5EF4-FFF2-40B4-BE49-F238E27FC236}">
                <a16:creationId xmlns:a16="http://schemas.microsoft.com/office/drawing/2014/main" id="{7F701EB9-C208-11FB-F1EB-B46D399A64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913" y="146636"/>
            <a:ext cx="2120400" cy="1728000"/>
          </a:xfrm>
          <a:prstGeom prst="rect">
            <a:avLst/>
          </a:prstGeom>
        </p:spPr>
      </p:pic>
      <p:pic>
        <p:nvPicPr>
          <p:cNvPr id="4" name="Immagine 3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872A4C0E-B0F3-DECC-DE1E-816162A7E5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87" y="181237"/>
            <a:ext cx="2581145" cy="51813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>
            <a:spLocks noGrp="1"/>
          </p:cNvSpPr>
          <p:nvPr>
            <p:ph type="body" idx="1"/>
          </p:nvPr>
        </p:nvSpPr>
        <p:spPr>
          <a:xfrm>
            <a:off x="838200" y="1778306"/>
            <a:ext cx="10515600" cy="4802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it-IT" sz="2000" b="1" dirty="0"/>
              <a:t>Servizi inclusi nel ticket +GARANZIA</a:t>
            </a:r>
            <a:endParaRPr sz="2000" dirty="0"/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it-IT" sz="1800" dirty="0"/>
              <a:t>Copertura di tutte le spese di ripristino della conformità: sia del prodotto difettoso che dei danni collaterali del prodotto difettoso</a:t>
            </a:r>
            <a:endParaRPr sz="1800" dirty="0"/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it-IT" sz="1800" dirty="0"/>
              <a:t>Garanzia di 24 mesi su tutte le lavorazioni;</a:t>
            </a:r>
            <a:endParaRPr sz="1800" dirty="0"/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it-IT" sz="1800" dirty="0"/>
              <a:t>Gestione totale del guasto: dalla prima segnalazione fino al ripristino del difetto;</a:t>
            </a:r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it-IT" sz="1800" dirty="0"/>
              <a:t>Assicurazione per danno da errore professionale (in questo caso è prevista una franchigia di euro 500,00) servizio prestato in collaborazione con AXA Assicurazioni.</a:t>
            </a:r>
            <a:endParaRPr sz="1800" dirty="0"/>
          </a:p>
          <a:p>
            <a:pPr marL="514350" indent="-514350" algn="just">
              <a:buSzPts val="2000"/>
              <a:buFont typeface="Arial"/>
              <a:buAutoNum type="arabicPeriod"/>
            </a:pPr>
            <a:r>
              <a:rPr lang="it-IT" sz="1800" dirty="0"/>
              <a:t>Soccorso stradale verso l’officina di primo ricovero ovvero presso l’officina della rete più vicina. Il servizio di trasporto comprende </a:t>
            </a:r>
            <a:r>
              <a:rPr lang="it-IT" sz="1800" dirty="0">
                <a:solidFill>
                  <a:srgbClr val="000000"/>
                </a:solidFill>
                <a:effectLst/>
                <a:latin typeface="Noto Sans Symbols"/>
                <a:ea typeface="Noto Sans Symbols"/>
                <a:cs typeface="Noto Sans Symbols"/>
              </a:rPr>
              <a:t>4 volte per singolo cliente in due anni di garanzia </a:t>
            </a:r>
            <a:r>
              <a:rPr lang="it-IT" sz="1800" dirty="0"/>
              <a:t>ed è realizzato grazie alla collaborazione tra FD e </a:t>
            </a:r>
            <a:r>
              <a:rPr lang="it-IT" sz="1800" b="1" dirty="0"/>
              <a:t>Europe-Assistance</a:t>
            </a:r>
            <a:r>
              <a:rPr lang="it-IT" sz="1800" dirty="0"/>
              <a:t>;</a:t>
            </a:r>
            <a:endParaRPr sz="1800" dirty="0"/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it-IT" sz="1800" dirty="0"/>
              <a:t>Gestione preventivo di riparazione: autorizzazione entro 48 ore dalla segnalazione salvo perizia (obbligatoria in caso di danno ex art. 114 e in caso di errore professionale);</a:t>
            </a:r>
            <a:endParaRPr sz="1800" dirty="0"/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it-IT" sz="1800" dirty="0"/>
              <a:t>Gestione costo di riparazione con bonifico entro 30 giorni dalla fattura di riparazione;</a:t>
            </a:r>
            <a:endParaRPr sz="1800" dirty="0"/>
          </a:p>
          <a:p>
            <a:pPr marL="51435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it-IT" sz="1800" dirty="0"/>
              <a:t>Copertura dei costi peritali (eventuale) sul prodotto difettoso</a:t>
            </a:r>
            <a:r>
              <a:rPr lang="it-IT" sz="2000" dirty="0"/>
              <a:t>.</a:t>
            </a:r>
            <a:endParaRPr dirty="0"/>
          </a:p>
        </p:txBody>
      </p:sp>
      <p:pic>
        <p:nvPicPr>
          <p:cNvPr id="2" name="Immagine 1" descr="Immagine che contiene Carattere, simbolo, Elementi grafici, logo&#10;&#10;Descrizione generata automaticamente">
            <a:extLst>
              <a:ext uri="{FF2B5EF4-FFF2-40B4-BE49-F238E27FC236}">
                <a16:creationId xmlns:a16="http://schemas.microsoft.com/office/drawing/2014/main" id="{E138D381-B465-9C41-6263-7C8D546AC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913" y="146636"/>
            <a:ext cx="2120400" cy="1728000"/>
          </a:xfrm>
          <a:prstGeom prst="rect">
            <a:avLst/>
          </a:prstGeom>
        </p:spPr>
      </p:pic>
      <p:pic>
        <p:nvPicPr>
          <p:cNvPr id="4" name="Immagine 3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8CD561E8-A29C-969D-D62B-352F8CF1DE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87" y="181237"/>
            <a:ext cx="2581145" cy="51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27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"/>
          <p:cNvSpPr txBox="1">
            <a:spLocks noGrp="1"/>
          </p:cNvSpPr>
          <p:nvPr>
            <p:ph type="body" idx="1"/>
          </p:nvPr>
        </p:nvSpPr>
        <p:spPr>
          <a:xfrm>
            <a:off x="476687" y="1627730"/>
            <a:ext cx="10515600" cy="478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sz="2400" dirty="0"/>
              <a:t>Il ticket Evo segue il ricambio, quindi in caso di guasto saranno coperti tutti i costi di ripristino afferenti quel singolo ricambio. In caso di più lavorazioni andranno attivati più ticket. </a:t>
            </a: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it-IT" sz="2400" dirty="0"/>
              <a:t>Attivazione più veloce </a:t>
            </a:r>
            <a:r>
              <a:rPr lang="it-IT" sz="2400" b="1" dirty="0"/>
              <a:t>il ricambista potrà accedere all’APP +GARANZIA, inserisce il numero di targa della vettura e il codice prodotto (basta inquadrare il codice prodotto) e il ticket è attivo.</a:t>
            </a:r>
            <a:endParaRPr sz="2400" dirty="0"/>
          </a:p>
        </p:txBody>
      </p:sp>
      <p:pic>
        <p:nvPicPr>
          <p:cNvPr id="2" name="Immagine 1" descr="Immagine che contiene Carattere, simbolo, Elementi grafici, logo&#10;&#10;Descrizione generata automaticamente">
            <a:extLst>
              <a:ext uri="{FF2B5EF4-FFF2-40B4-BE49-F238E27FC236}">
                <a16:creationId xmlns:a16="http://schemas.microsoft.com/office/drawing/2014/main" id="{ABD3FB53-18C2-FB97-3207-0574D28B6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4913" y="146636"/>
            <a:ext cx="2120400" cy="1728000"/>
          </a:xfrm>
          <a:prstGeom prst="rect">
            <a:avLst/>
          </a:prstGeom>
        </p:spPr>
      </p:pic>
      <p:pic>
        <p:nvPicPr>
          <p:cNvPr id="3" name="Immagine 2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E4ED2612-7BA3-DF15-22A3-DD2E7F110F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87" y="181237"/>
            <a:ext cx="2581145" cy="5181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913</Words>
  <Application>Microsoft Office PowerPoint</Application>
  <PresentationFormat>Widescreen</PresentationFormat>
  <Paragraphs>74</Paragraphs>
  <Slides>8</Slides>
  <Notes>8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Noto Sans Symbols</vt:lpstr>
      <vt:lpstr>Tema di Office</vt:lpstr>
      <vt:lpstr>Tema di Office</vt:lpstr>
      <vt:lpstr>Presentazione Progetto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Incontro referenti  AD-Italia</dc:title>
  <dc:creator>Dino Cimaglia</dc:creator>
  <cp:lastModifiedBy>Francesco Zatti</cp:lastModifiedBy>
  <cp:revision>61</cp:revision>
  <cp:lastPrinted>2023-05-22T06:21:17Z</cp:lastPrinted>
  <dcterms:created xsi:type="dcterms:W3CDTF">2022-07-17T11:32:45Z</dcterms:created>
  <dcterms:modified xsi:type="dcterms:W3CDTF">2024-07-22T15:56:17Z</dcterms:modified>
</cp:coreProperties>
</file>